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69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AB7A-C4C4-4B38-BF7E-09C217B377D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AD2E-C68E-4454-BC35-11DFC6725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8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AD2E-C68E-4454-BC35-11DFC6725C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14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AD2E-C68E-4454-BC35-11DFC6725C8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00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AD2E-C68E-4454-BC35-11DFC6725C8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57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60CCE2-CB17-457E-AFE5-1F3D797FD4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A1DDF0-8D49-44FA-9C86-6E7E63EC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Peretiatkovich.jpg?uselang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E%D1%80%D1%8C%D0%BA%D0%B8%D0%BD,_%D0%92%D0%B0%D0%BB%D0%B5%D1%80%D0%B8%D0%B9_%D0%94%D0%BC%D0%B8%D1%82%D1%80%D0%B8%D0%B5%D0%B2%D0%B8%D1%87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ru.wikipedia.org/wiki/%D0%A1%D1%83%D0%B4%D0%B5%D0%B1%D0%BD%D0%B0%D1%8F_%D0%B8%D0%BD%D1%81%D1%82%D0%B0%D0%BD%D1%86%D0%B8%D1%8F" TargetMode="External"/><Relationship Id="rId7" Type="http://schemas.openxmlformats.org/officeDocument/2006/relationships/hyperlink" Target="http://ru.wikipedia.org/wiki/%D0%9F%D1%80%D0%B5%D0%B7%D0%B8%D0%B4%D0%B5%D0%BD%D1%82_%D0%A0%D0%BE%D1%81%D1%81%D0%B8%D0%B9%D1%81%D0%BA%D0%BE%D0%B9_%D0%A4%D0%B5%D0%B4%D0%B5%D1%80%D0%B0%D1%86%D0%B8%D0%B8" TargetMode="External"/><Relationship Id="rId12" Type="http://schemas.openxmlformats.org/officeDocument/2006/relationships/hyperlink" Target="http://ru.wikipedia.org/wiki/%D0%A1%D0%B0%D0%BD%D0%BA%D1%82-%D0%9F%D0%B5%D1%82%D0%B5%D1%80%D0%B1%D1%83%D1%80%D0%B3" TargetMode="External"/><Relationship Id="rId2" Type="http://schemas.openxmlformats.org/officeDocument/2006/relationships/hyperlink" Target="http://ru.wikipedia.org/wiki/%D0%9A%D0%BE%D0%BD%D1%81%D1%82%D0%B8%D1%82%D1%83%D1%86%D0%B8%D0%BE%D0%BD%D0%BD%D1%8B%D0%B9_%D1%81%D1%83%D0%B4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2%D0%B5%D1%82_%D0%A4%D0%B5%D0%B4%D0%B5%D1%80%D0%B0%D1%86%D0%B8%D0%B8" TargetMode="External"/><Relationship Id="rId11" Type="http://schemas.openxmlformats.org/officeDocument/2006/relationships/hyperlink" Target="http://ru.wikipedia.org/wiki/%D0%97%D0%B4%D0%B0%D0%BD%D0%B8%D0%B5_%D0%A1%D0%B5%D0%BD%D0%B0%D1%82%D0%B0_%D0%B8_%D0%A1%D0%B8%D0%BD%D0%BE%D0%B4%D0%B0" TargetMode="External"/><Relationship Id="rId5" Type="http://schemas.openxmlformats.org/officeDocument/2006/relationships/hyperlink" Target="http://ru.wikipedia.org/wiki/%D0%A0%D0%BE%D1%81%D1%81%D0%B8%D1%8F" TargetMode="External"/><Relationship Id="rId15" Type="http://schemas.openxmlformats.org/officeDocument/2006/relationships/hyperlink" Target="http://commons.wikimedia.org/wiki/File:Red_ff0000_pog.svg?uselang=ru" TargetMode="External"/><Relationship Id="rId10" Type="http://schemas.openxmlformats.org/officeDocument/2006/relationships/hyperlink" Target="http://ru.wikipedia.org/wiki/2003_%D0%B3%D0%BE%D0%B4" TargetMode="External"/><Relationship Id="rId4" Type="http://schemas.openxmlformats.org/officeDocument/2006/relationships/hyperlink" Target="http://ru.wikipedia.org/wiki/%D0%A1%D1%83%D0%B4_%D0%B2%D1%8B%D1%81%D1%88%D0%B5%D0%B9_%D0%B8%D0%BD%D1%81%D1%82%D0%B0%D0%BD%D1%86%D0%B8%D0%B8" TargetMode="External"/><Relationship Id="rId9" Type="http://schemas.openxmlformats.org/officeDocument/2006/relationships/hyperlink" Target="http://ru.wikipedia.org/wiki/21_%D0%BC%D0%B0%D1%80%D1%82%D0%B0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Stamp_of_Russia_2011_No_1540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21588" cy="20162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Основы организации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Конституционного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суда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РФ,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полномочия и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33864"/>
            <a:ext cx="4211960" cy="1224136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pic>
        <p:nvPicPr>
          <p:cNvPr id="5122" name="Picture 2" descr="http://rapsinews.ru/images/26573/58/265735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929042"/>
            <a:ext cx="4916004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54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2403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Разрешает </a:t>
            </a:r>
            <a:r>
              <a:rPr lang="ru-RU" dirty="0"/>
              <a:t>споры о компетенции между органами государственной власти РФ и субъектов РФ.</a:t>
            </a:r>
          </a:p>
          <a:p>
            <a:r>
              <a:rPr lang="ru-RU" dirty="0" smtClean="0"/>
              <a:t>По </a:t>
            </a:r>
            <a:r>
              <a:rPr lang="ru-RU" dirty="0"/>
              <a:t>жалобам на нарушение конституционных прав и свобод граждан и по запросам судов проверяет конституционность закона, применённого или подлежащего применению в конкретном деле.</a:t>
            </a:r>
          </a:p>
          <a:p>
            <a:r>
              <a:rPr lang="ru-RU" dirty="0" smtClean="0"/>
              <a:t>По </a:t>
            </a:r>
            <a:r>
              <a:rPr lang="ru-RU" dirty="0"/>
              <a:t>запросу Президента, Государственной думы, Правительства, Совета Федерации, органов законодательной власти субъектов РФ даёт толкование Конституции РФ.</a:t>
            </a:r>
          </a:p>
          <a:p>
            <a:r>
              <a:rPr lang="ru-RU" dirty="0" smtClean="0"/>
              <a:t>По </a:t>
            </a:r>
            <a:r>
              <a:rPr lang="ru-RU" dirty="0"/>
              <a:t>запросу Совета Федерации даёт заключение о соблюдении установленного порядка выдвижения обвинения против Президента РФ.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0" y="3571874"/>
            <a:ext cx="458305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85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5004048" cy="59766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Также КС осуществляет иные полномочия, предоставленные ему Конституцией (например, согласно ст. 104 он также вправе выступать с законодательной инициативой по вопросам своего ведения) и федеральными конституционными законами (например, по запросу Президента РФ или Верховного Суда проверяет конституционность референдума РФ согласно статьям 15 и 23 закона «О референдуме Российской Федерации»).</a:t>
            </a:r>
          </a:p>
        </p:txBody>
      </p:sp>
      <p:pic>
        <p:nvPicPr>
          <p:cNvPr id="4" name="Рисунок 3" descr="http://upload.wikimedia.org/wikipedia/commons/thumb/f/f3/Peretiatkovich.jpg/160px-Peretiatkovich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15" y="1556792"/>
            <a:ext cx="3150117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99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778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КОНСТИТУЦИОННОГО СУДА РФ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r>
              <a:rPr lang="ru-RU" b="1" i="1" dirty="0"/>
              <a:t>Задачами, стоящими перед Конституцион­ным Судом РФ, </a:t>
            </a:r>
            <a:r>
              <a:rPr lang="ru-RU" dirty="0"/>
              <a:t>являются защита основ конститу­ционного строя, основных прав и свобод человека, обеспечение верховенства и прямого действия Конституции РФ на всей территории Российской Федерации.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376663"/>
            <a:ext cx="3816424" cy="2364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5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0" y="440581"/>
            <a:ext cx="8856988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Состав Конституционного Суда России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0862"/>
            <a:ext cx="59578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0339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" y="3494541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" y="4287147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5085184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" y="5877272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4647"/>
            <a:ext cx="595788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877271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2" y="5085184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1" y="4287146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0" y="3475491"/>
            <a:ext cx="59578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30338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7" y="1984647"/>
            <a:ext cx="595788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6" y="2730337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5" y="3485015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7" y="4439547"/>
            <a:ext cx="595788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3" y="5085183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13" y="5877270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" y="1984647"/>
            <a:ext cx="59578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2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147248" cy="5184576"/>
          </a:xfrm>
        </p:spPr>
        <p:txBody>
          <a:bodyPr>
            <a:normAutofit/>
          </a:bodyPr>
          <a:lstStyle/>
          <a:p>
            <a:r>
              <a:rPr lang="ru-RU" dirty="0"/>
              <a:t>Настоящее место пребывания Конституционного Суда — Санкт-Петербург, бывшее здание Сената и Синода (почтовая марка 2011 г.)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20688"/>
            <a:ext cx="84081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Переезд из Москвы в Санкт-Петербург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056784" cy="31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45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69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530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C</a:t>
            </a:r>
            <a:r>
              <a:rPr lang="ru-RU" sz="4000" dirty="0" err="1" smtClean="0">
                <a:solidFill>
                  <a:schemeClr val="accent1"/>
                </a:solidFill>
              </a:rPr>
              <a:t>пасибо</a:t>
            </a:r>
            <a:r>
              <a:rPr lang="ru-RU" sz="4000" dirty="0" smtClean="0">
                <a:solidFill>
                  <a:schemeClr val="accent1"/>
                </a:solidFill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за внимание!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9947738"/>
              </p:ext>
            </p:extLst>
          </p:nvPr>
        </p:nvGraphicFramePr>
        <p:xfrm>
          <a:off x="611560" y="404663"/>
          <a:ext cx="7632848" cy="6669354"/>
        </p:xfrm>
        <a:graphic>
          <a:graphicData uri="http://schemas.openxmlformats.org/drawingml/2006/table">
            <a:tbl>
              <a:tblPr firstRow="1" firstCol="1" bandRow="1"/>
              <a:tblGrid>
                <a:gridCol w="4179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6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Конституционный Суд Российской Федерации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09" marR="23909" marT="23909" marB="239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E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tooltip="Конституционный суд"/>
                        </a:rPr>
                        <a:t>конституционный суд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tooltip="Судебная инстанция"/>
                        </a:rPr>
                        <a:t>Инстанция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tooltip="Суд высшей инстанции"/>
                        </a:rPr>
                        <a:t>высшая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Юрисдикция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 tooltip="Россия"/>
                        </a:rPr>
                        <a:t>Россия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Дата основания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1991 год</a:t>
                      </a: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назначается 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 tooltip="Совет Федерации"/>
                        </a:rPr>
                        <a:t>Советом Федерации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по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представлению </a:t>
                      </a:r>
                      <a:r>
                        <a:rPr lang="ru-RU" sz="1600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 tooltip="Президент Российской Федерации"/>
                        </a:rPr>
                        <a:t>Президента 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 tooltip="Президент Российской Федерации"/>
                        </a:rPr>
                        <a:t>РФ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службы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достижения 70 лет</a:t>
                      </a: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Членов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9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E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Председатель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8" tooltip="Зорькин, Валерий Дмитриевич"/>
                        </a:rPr>
                        <a:t>Валерий Зорькин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Вступил в должность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9" tooltip="21 марта"/>
                        </a:rPr>
                        <a:t>21 марта</a:t>
                      </a: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0" tooltip="2003 год"/>
                        </a:rPr>
                        <a:t>2003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9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Зал заседаний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E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9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9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1" tooltip="Здание Сената и Синода"/>
                        </a:rPr>
                        <a:t>Здание Сената и Синода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Местоположение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2" tooltip="Санкт-Петербург"/>
                        </a:rPr>
                        <a:t>Санкт-Петербург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Сенатская площадь, дом 1</a:t>
                      </a: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4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4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E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4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54" marR="38254" marT="38254" marB="382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1029" name="Рисунок 12" descr="Описание: Flag of Russia.svg">
            <a:hlinkClick r:id="rId5" tooltip="&quot;Россия&quot;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5795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" descr="Описание: 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579563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8" descr="Описание: Red ff0000 pog.sv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57956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874182" cy="9543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344" y="1143001"/>
            <a:ext cx="9144000" cy="408620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Конституционный Суд Российской Федерации</a:t>
            </a:r>
            <a:r>
              <a:rPr lang="ru-RU" dirty="0" smtClean="0"/>
              <a:t>— судебный орган конституционного контроля, самостоятельно и независимо осуществляющий судебную власть посредством конституционного судопроизводства.</a:t>
            </a:r>
          </a:p>
          <a:p>
            <a:r>
              <a:rPr lang="ru-RU" dirty="0" smtClean="0"/>
              <a:t>Полномочия, порядок образования и деятельности Конституционного суда Российской Федерации определяются Конституцией Российской Федерации и Федеральным конституционным законом «О Конституционном Суде Российской Федерации». Конституционный Суд РФ состоит из 19 судей, назначаемых Советом Федерации по представлению Президента.</a:t>
            </a:r>
          </a:p>
          <a:p>
            <a:endParaRPr lang="ru-RU" dirty="0"/>
          </a:p>
        </p:txBody>
      </p:sp>
      <p:pic>
        <p:nvPicPr>
          <p:cNvPr id="2050" name="Picture 2" descr="http://zhkhacker.ru/wp-content/uploads/2012/05/%D0%9A%D0%BE%D0%BD%D1%81%D1%82%D0%B8%D1%82%D1%83%D1%86%D0%B8%D0%BE%D0%BD%D0%BD%D1%8B%D0%B9-%D1%81%D1%83%D0%B4-%D0%A0%D0%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79488"/>
            <a:ext cx="3389933" cy="197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16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g.ru/img/content/36/36/92/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84" b="2409"/>
          <a:stretch/>
        </p:blipFill>
        <p:spPr bwMode="auto">
          <a:xfrm>
            <a:off x="2928926" y="764704"/>
            <a:ext cx="3762494" cy="3563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085184"/>
            <a:ext cx="4700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800" b="1" dirty="0" smtClean="0"/>
              <a:t>Валерий </a:t>
            </a:r>
            <a:r>
              <a:rPr lang="ru-RU" sz="2800" b="1" dirty="0" err="1" smtClean="0"/>
              <a:t>Зорькин</a:t>
            </a:r>
            <a:r>
              <a:rPr lang="ru-RU" sz="2800" b="1" dirty="0" smtClean="0"/>
              <a:t> — председатель КС РФ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977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5148064" cy="63813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23 марта 1993 года Конституционный Суд признал телеобращение президента Ельцина к народу от 20 марта </a:t>
            </a:r>
            <a:r>
              <a:rPr lang="ru-RU" dirty="0" smtClean="0"/>
              <a:t>не конституционным,    что </a:t>
            </a:r>
            <a:r>
              <a:rPr lang="ru-RU" dirty="0"/>
              <a:t>послужило основанием для рассмотрения вопроса об отрешении президента от должности.</a:t>
            </a:r>
          </a:p>
          <a:p>
            <a:r>
              <a:rPr lang="ru-RU" dirty="0"/>
              <a:t>21 сентября 1993 года президент Ельцин объявил о роспуске Верховного Совета. Конституционный Суд собрался в ночь с 21 на 22 сентября по собственной инициативе (что не противоречило действовавшему тогда закону) или, по другой версии, по устному запросу членов Верховного Совета РФ, и признал действия президента неконституционными.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744416" cy="276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1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17632" cy="4680520"/>
          </a:xfrm>
        </p:spPr>
        <p:txBody>
          <a:bodyPr>
            <a:normAutofit/>
          </a:bodyPr>
          <a:lstStyle/>
          <a:p>
            <a:r>
              <a:rPr lang="ru-RU" dirty="0"/>
              <a:t>После событий 3—4 октября 1993 года президент Ельцин «приостановил» деятельность Конституционного Суда,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 1994 году был принят новый закон о Конституционном Суде. </a:t>
            </a:r>
            <a:endParaRPr lang="ru-RU" dirty="0" smtClean="0"/>
          </a:p>
          <a:p>
            <a:r>
              <a:rPr lang="ru-RU" dirty="0" smtClean="0"/>
              <a:t>Вновь </a:t>
            </a:r>
            <a:r>
              <a:rPr lang="ru-RU" dirty="0"/>
              <a:t>Конституционный Суд был назначен Советом Федерации РФ в феврале 1995 года в количестве 19 </a:t>
            </a:r>
            <a:r>
              <a:rPr lang="ru-RU" dirty="0" smtClean="0"/>
              <a:t>судей.</a:t>
            </a:r>
            <a:endParaRPr lang="ru-RU" dirty="0"/>
          </a:p>
        </p:txBody>
      </p:sp>
      <p:pic>
        <p:nvPicPr>
          <p:cNvPr id="4" name="Рисунок 3" descr="http://upload.wikimedia.org/wikipedia/commons/thumb/3/31/Stamp_of_Russia_2011_No_1540.jpg/250px-Stamp_of_Russia_2011_No_154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6" y="4738836"/>
            <a:ext cx="4392488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51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6408712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/>
              <a:t>Главой Конституционного Суда является председатель. В соответствии со статьей 23 Федерального конституционного закона от 21.07.1994 N 1-ФКЗ (ред. от 25.12.2012) «О Конституционном Суде Российской Федерации»:</a:t>
            </a:r>
          </a:p>
          <a:p>
            <a:pPr lvl="0"/>
            <a:r>
              <a:rPr lang="ru-RU" dirty="0"/>
              <a:t>Председатель Конституционного Суда Российской Федерации назначается на должность Советом Федерации по представлению Президента Российской Федерации сроком на шесть лет из числа судей Конституционного Суда Российской Федерации.</a:t>
            </a:r>
          </a:p>
          <a:p>
            <a:pPr lvl="0"/>
            <a:r>
              <a:rPr lang="ru-RU" dirty="0"/>
              <a:t>Председатель Конституционного Суда Российской Федерации имеет двух заместителей, которые назначаются на должность Советом Федерации по представлению Президента Российской Федерации сроком на шесть лет из числа судей Конституционного Суда Российской Федерации.</a:t>
            </a:r>
          </a:p>
          <a:p>
            <a:pPr lvl="0"/>
            <a:r>
              <a:rPr lang="ru-RU" dirty="0"/>
              <a:t>Председатель и заместители председателя Конституционного Суда Российской Федерации по истечении срока их полномочий могут быть назначены на должность на новый срок.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64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112568"/>
          </a:xfrm>
        </p:spPr>
        <p:txBody>
          <a:bodyPr>
            <a:normAutofit/>
          </a:bodyPr>
          <a:lstStyle/>
          <a:p>
            <a:r>
              <a:rPr lang="ru-RU" sz="2400" u="sng" dirty="0"/>
              <a:t>1996 год</a:t>
            </a:r>
            <a:r>
              <a:rPr lang="ru-RU" sz="2400" dirty="0"/>
              <a:t> — Конституционный Суд признал неконституционными ряд положений законов некоторых субъектов Российской Федерации (города Москвы, Московской области, Ставропольского края, Воронежской области), ограничивающих свободу передвижения граждан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u="sng" dirty="0" smtClean="0"/>
              <a:t>2005 </a:t>
            </a:r>
            <a:r>
              <a:rPr lang="ru-RU" sz="2400" u="sng" dirty="0"/>
              <a:t>год </a:t>
            </a:r>
            <a:r>
              <a:rPr lang="ru-RU" sz="2400" dirty="0"/>
              <a:t>— Конституционный суд подтвердил конституционность принятого по инициативе Президента РФ закона о новом порядке назначения высших должностных лиц субъектов Российской Федерации законодательными органами по предложению президента </a:t>
            </a:r>
            <a:r>
              <a:rPr lang="ru-RU" sz="2400" dirty="0" smtClean="0"/>
              <a:t>России.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042" y="5013175"/>
            <a:ext cx="2662942" cy="1775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6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Полномочия Конституционного Суда Российской Федерации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9496"/>
            <a:ext cx="9144000" cy="5098504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Конституционный Суд Российской Федерации согласно статье 125 Конституции: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Calibri"/>
                <a:ea typeface="Calibri"/>
                <a:cs typeface="Times New Roman"/>
              </a:rPr>
              <a:t>По запросам Президента РФ, Совета Федерации или одной пятой его членов, Государственной думы или одной пятой её депутатов, Правительства РФ, Верховного Суда РФ, Высшего Арбитражного Суда РФ, органов законодательной и исполнительной власти субъектов РФ </a:t>
            </a:r>
            <a:r>
              <a:rPr lang="ru-RU" b="1" dirty="0">
                <a:latin typeface="Calibri"/>
                <a:ea typeface="Calibri"/>
                <a:cs typeface="Times New Roman"/>
              </a:rPr>
              <a:t>разрешает дела о соответствии Конституции РФ федеральных законов, нормативных актов </a:t>
            </a:r>
            <a:r>
              <a:rPr lang="ru-RU" dirty="0">
                <a:latin typeface="Calibri"/>
                <a:ea typeface="Calibri"/>
                <a:cs typeface="Times New Roman"/>
              </a:rPr>
              <a:t>Президента РФ, Совета Федерации, Государственной думы, Правительства РФ, </a:t>
            </a:r>
            <a:r>
              <a:rPr lang="ru-RU" b="1" dirty="0">
                <a:latin typeface="Calibri"/>
                <a:ea typeface="Calibri"/>
                <a:cs typeface="Times New Roman"/>
              </a:rPr>
              <a:t>конституций республик, уставов, а также законов и иных нормативных актов субъектов РФ, изданных по вопросам ведения РФ и совместного ведения, договоров между органами государственной власти, не вступивших в силу международных договоров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9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79CBD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252</TotalTime>
  <Words>741</Words>
  <Application>Microsoft Office PowerPoint</Application>
  <PresentationFormat>Экран (4:3)</PresentationFormat>
  <Paragraphs>64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Основы организации  Конституционного суда РФ,  его полномочия и задачи</vt:lpstr>
      <vt:lpstr>Слайд 2</vt:lpstr>
      <vt:lpstr>Определение</vt:lpstr>
      <vt:lpstr>Слайд 4</vt:lpstr>
      <vt:lpstr>Слайд 5</vt:lpstr>
      <vt:lpstr>Слайд 6</vt:lpstr>
      <vt:lpstr>Структура</vt:lpstr>
      <vt:lpstr>Слайд 8</vt:lpstr>
      <vt:lpstr>Полномочия Конституционного Суда Российской Федерации </vt:lpstr>
      <vt:lpstr>Слайд 10</vt:lpstr>
      <vt:lpstr>Слайд 11</vt:lpstr>
      <vt:lpstr>ЗАДАЧИ КОНСТИТУЦИОННОГО СУДА РФ</vt:lpstr>
      <vt:lpstr>Состав Конституционного Суда России </vt:lpstr>
      <vt:lpstr>Переезд из Москвы в Санкт-Петербург 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Конституционный суд</dc:title>
  <dc:creator>C.И. Султанов</dc:creator>
  <cp:lastModifiedBy>User</cp:lastModifiedBy>
  <cp:revision>26</cp:revision>
  <dcterms:created xsi:type="dcterms:W3CDTF">2013-05-13T16:26:59Z</dcterms:created>
  <dcterms:modified xsi:type="dcterms:W3CDTF">2017-10-19T12:32:01Z</dcterms:modified>
</cp:coreProperties>
</file>